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  <p:sldMasterId id="2147483712" r:id="rId3"/>
  </p:sldMasterIdLst>
  <p:sldIdLst>
    <p:sldId id="256" r:id="rId4"/>
    <p:sldId id="258" r:id="rId5"/>
    <p:sldId id="259" r:id="rId6"/>
    <p:sldId id="260" r:id="rId7"/>
    <p:sldId id="262" r:id="rId8"/>
    <p:sldId id="264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944BA76-C8E4-4ED0-8FB7-0F5C8DB33355}" type="datetimeFigureOut">
              <a:rPr lang="fr-FR" smtClean="0"/>
              <a:pPr>
                <a:defRPr/>
              </a:pPr>
              <a:t>09/02/2019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62B1EB8-1C7F-402F-A471-15515BC8354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13563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44BA76-C8E4-4ED0-8FB7-0F5C8DB33355}" type="datetimeFigureOut">
              <a:rPr lang="fr-FR" smtClean="0"/>
              <a:pPr>
                <a:defRPr/>
              </a:pPr>
              <a:t>09/02/2019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2B1EB8-1C7F-402F-A471-15515BC8354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57786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944BA76-C8E4-4ED0-8FB7-0F5C8DB33355}" type="datetimeFigureOut">
              <a:rPr lang="fr-FR" smtClean="0"/>
              <a:pPr>
                <a:defRPr/>
              </a:pPr>
              <a:t>09/02/2019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62B1EB8-1C7F-402F-A471-15515BC8354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73439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44BA76-C8E4-4ED0-8FB7-0F5C8DB33355}" type="datetimeFigureOut">
              <a:rPr lang="fr-FR" smtClean="0"/>
              <a:pPr>
                <a:defRPr/>
              </a:pPr>
              <a:t>09/02/2019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2B1EB8-1C7F-402F-A471-15515BC8354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763987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44BA76-C8E4-4ED0-8FB7-0F5C8DB33355}" type="datetimeFigureOut">
              <a:rPr lang="fr-FR" smtClean="0"/>
              <a:pPr>
                <a:defRPr/>
              </a:pPr>
              <a:t>09/02/2019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2B1EB8-1C7F-402F-A471-15515BC8354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3264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44BA76-C8E4-4ED0-8FB7-0F5C8DB33355}" type="datetimeFigureOut">
              <a:rPr lang="fr-FR" smtClean="0"/>
              <a:pPr>
                <a:defRPr/>
              </a:pPr>
              <a:t>09/02/2019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2B1EB8-1C7F-402F-A471-15515BC8354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168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44BA76-C8E4-4ED0-8FB7-0F5C8DB33355}" type="datetimeFigureOut">
              <a:rPr lang="fr-FR" smtClean="0"/>
              <a:pPr>
                <a:defRPr/>
              </a:pPr>
              <a:t>09/02/2019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2B1EB8-1C7F-402F-A471-15515BC8354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8577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944BA76-C8E4-4ED0-8FB7-0F5C8DB33355}" type="datetimeFigureOut">
              <a:rPr lang="fr-FR" smtClean="0"/>
              <a:pPr>
                <a:defRPr/>
              </a:pPr>
              <a:t>09/02/2019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62B1EB8-1C7F-402F-A471-15515BC8354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40770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944BA76-C8E4-4ED0-8FB7-0F5C8DB33355}" type="datetimeFigureOut">
              <a:rPr lang="fr-FR" smtClean="0"/>
              <a:pPr>
                <a:defRPr/>
              </a:pPr>
              <a:t>09/02/2019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62B1EB8-1C7F-402F-A471-15515BC8354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831111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44BA76-C8E4-4ED0-8FB7-0F5C8DB33355}" type="datetimeFigureOut">
              <a:rPr lang="fr-FR" smtClean="0"/>
              <a:pPr>
                <a:defRPr/>
              </a:pPr>
              <a:t>09/02/2019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2B1EB8-1C7F-402F-A471-15515BC8354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31775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44BA76-C8E4-4ED0-8FB7-0F5C8DB33355}" type="datetimeFigureOut">
              <a:rPr lang="fr-FR" smtClean="0"/>
              <a:pPr>
                <a:defRPr/>
              </a:pPr>
              <a:t>09/02/2019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2B1EB8-1C7F-402F-A471-15515BC8354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1483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5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4524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00240"/>
            <a:ext cx="8243918" cy="2071701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7200" b="1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Специалист по рекламе</a:t>
            </a:r>
            <a:endParaRPr lang="ru-RU" sz="7200" b="1" i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primmarketing.ru/img/news/2010/07/15/markrynok/pic6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786190"/>
            <a:ext cx="3571900" cy="267892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  Занимается планированием и осуществлением рекламных кампаний. Разрабатывает концепцию, придумывает основную идею, выбирает средства для ее реализации. Решает все организационные вопросы, связанные с проведением кампании. На каждом этапе проводит оценку соответствия замысла и реакции аудитории. Корректирует то, что необходимо. Исследует эффективность. Заботится о соблюдении закона о рекламе.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14290"/>
            <a:ext cx="8229600" cy="1143000"/>
          </a:xfrm>
        </p:spPr>
        <p:txBody>
          <a:bodyPr/>
          <a:lstStyle/>
          <a:p>
            <a:r>
              <a:rPr lang="ru-RU" dirty="0" smtClean="0"/>
              <a:t>Характеристики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8840" y="1142984"/>
            <a:ext cx="7269544" cy="4597401"/>
          </a:xfrm>
        </p:spPr>
        <p:txBody>
          <a:bodyPr/>
          <a:lstStyle/>
          <a:p>
            <a:r>
              <a:rPr lang="ru-RU" dirty="0" smtClean="0"/>
              <a:t>Виды труда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Обслуживание</a:t>
            </a:r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dirty="0" smtClean="0"/>
              <a:t>Проф. направленность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Человек-человек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    человек - знак 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dirty="0" smtClean="0"/>
              <a:t>Сферы деятельности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Обслуживание / Услуги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dirty="0" smtClean="0"/>
              <a:t>Сферы труда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Человек / Информация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sz="36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9218" name="Picture 2" descr="http://images.tiu.ru/5196280_w200_h200_d081e4b0497a690b4c445942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272538"/>
            <a:ext cx="3062714" cy="343395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429684" cy="1000108"/>
          </a:xfrm>
        </p:spPr>
        <p:txBody>
          <a:bodyPr/>
          <a:lstStyle/>
          <a:p>
            <a:r>
              <a:rPr lang="ru-RU" sz="4800" dirty="0" smtClean="0"/>
              <a:t>Должен знать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358246" cy="571504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Основы рыночной экономики, </a:t>
            </a:r>
          </a:p>
          <a:p>
            <a:r>
              <a:rPr lang="ru-RU" sz="2400" dirty="0" smtClean="0"/>
              <a:t>Предпринимательства и ведения бизнеса; </a:t>
            </a:r>
          </a:p>
          <a:p>
            <a:r>
              <a:rPr lang="ru-RU" sz="2400" dirty="0" smtClean="0"/>
              <a:t>Конъюнктуру рынка; </a:t>
            </a:r>
          </a:p>
          <a:p>
            <a:r>
              <a:rPr lang="ru-RU" sz="2400" dirty="0" smtClean="0"/>
              <a:t>Порядок ценообразования и налогообложения; </a:t>
            </a:r>
          </a:p>
          <a:p>
            <a:r>
              <a:rPr lang="ru-RU" sz="2400" dirty="0" smtClean="0"/>
              <a:t>Теорию и практику менеджмента; </a:t>
            </a:r>
          </a:p>
          <a:p>
            <a:r>
              <a:rPr lang="ru-RU" sz="2400" dirty="0" smtClean="0"/>
              <a:t>Организацию рекламного дела;</a:t>
            </a:r>
          </a:p>
          <a:p>
            <a:r>
              <a:rPr lang="ru-RU" sz="2400" dirty="0" smtClean="0"/>
              <a:t>Средства и носители рекламы;</a:t>
            </a:r>
          </a:p>
          <a:p>
            <a:r>
              <a:rPr lang="ru-RU" sz="2400" dirty="0" smtClean="0"/>
              <a:t>Основы делового администрирования, маркетинга; </a:t>
            </a:r>
          </a:p>
          <a:p>
            <a:r>
              <a:rPr lang="ru-RU" sz="2400" dirty="0" smtClean="0"/>
              <a:t>Формы и методы ведения рекламных кампаний; </a:t>
            </a:r>
          </a:p>
          <a:p>
            <a:r>
              <a:rPr lang="ru-RU" sz="2400" dirty="0" smtClean="0"/>
              <a:t>Порядок разработки договоров и контрактов на организацию и проведение рекламных компаний;  </a:t>
            </a:r>
          </a:p>
          <a:p>
            <a:r>
              <a:rPr lang="ru-RU" sz="2400" dirty="0" smtClean="0"/>
              <a:t>Этику делового общения;</a:t>
            </a:r>
          </a:p>
          <a:p>
            <a:r>
              <a:rPr lang="ru-RU" sz="2400" dirty="0" smtClean="0"/>
              <a:t>Основы социологии, общую и специальную психологию.</a:t>
            </a:r>
            <a:endParaRPr lang="ru-RU" sz="2400" dirty="0"/>
          </a:p>
        </p:txBody>
      </p:sp>
      <p:pic>
        <p:nvPicPr>
          <p:cNvPr id="4" name="Picture 2" descr="C:\Documents and Settings\Женя\Local Settings\Temporary Internet Files\Content.IE5\UR184VM4\MP90044339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571480"/>
            <a:ext cx="1857388" cy="278280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571480"/>
            <a:ext cx="4040188" cy="925514"/>
          </a:xfrm>
        </p:spPr>
        <p:txBody>
          <a:bodyPr/>
          <a:lstStyle/>
          <a:p>
            <a:pPr algn="ctr"/>
            <a:r>
              <a:rPr lang="ru-RU" sz="2800" dirty="0" smtClean="0"/>
              <a:t>Профессиональные      качества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2910" y="1714488"/>
            <a:ext cx="4040188" cy="3951288"/>
          </a:xfrm>
        </p:spPr>
        <p:txBody>
          <a:bodyPr/>
          <a:lstStyle/>
          <a:p>
            <a:r>
              <a:rPr lang="ru-RU" dirty="0" smtClean="0"/>
              <a:t> креативность;</a:t>
            </a:r>
          </a:p>
          <a:p>
            <a:r>
              <a:rPr lang="ru-RU" dirty="0" smtClean="0"/>
              <a:t> хорошая память;</a:t>
            </a:r>
          </a:p>
          <a:p>
            <a:r>
              <a:rPr lang="ru-RU" dirty="0" smtClean="0"/>
              <a:t> художественный вкус;</a:t>
            </a:r>
          </a:p>
          <a:p>
            <a:r>
              <a:rPr lang="ru-RU" dirty="0" smtClean="0"/>
              <a:t> коммуникабельность;</a:t>
            </a:r>
          </a:p>
          <a:p>
            <a:r>
              <a:rPr lang="ru-RU" dirty="0" smtClean="0"/>
              <a:t> организаторские       способности.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00562" y="500042"/>
            <a:ext cx="4041775" cy="925514"/>
          </a:xfrm>
        </p:spPr>
        <p:txBody>
          <a:bodyPr/>
          <a:lstStyle/>
          <a:p>
            <a:pPr algn="ctr"/>
            <a:r>
              <a:rPr lang="ru-RU" sz="2800" dirty="0" smtClean="0"/>
              <a:t>Медицинские противопоказания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86314" y="1571612"/>
            <a:ext cx="4041775" cy="3951288"/>
          </a:xfrm>
        </p:spPr>
        <p:txBody>
          <a:bodyPr/>
          <a:lstStyle/>
          <a:p>
            <a:r>
              <a:rPr lang="ru-RU" dirty="0" smtClean="0"/>
              <a:t>нарушения функций опорно-двигательного аппарата;</a:t>
            </a:r>
          </a:p>
          <a:p>
            <a:r>
              <a:rPr lang="ru-RU" dirty="0" smtClean="0"/>
              <a:t>выраженные сердечно-сосудистые заболевания;</a:t>
            </a:r>
          </a:p>
          <a:p>
            <a:r>
              <a:rPr lang="ru-RU" dirty="0" smtClean="0"/>
              <a:t>нервные и психические заболевания.</a:t>
            </a:r>
          </a:p>
          <a:p>
            <a:endParaRPr lang="ru-RU" dirty="0"/>
          </a:p>
        </p:txBody>
      </p:sp>
      <p:pic>
        <p:nvPicPr>
          <p:cNvPr id="1028" name="Picture 4" descr="http://st.free-lance.ru/users/design095/upload/f_48db7bdb7a3e0.jpg"/>
          <p:cNvPicPr>
            <a:picLocks noChangeAspect="1" noChangeArrowheads="1"/>
          </p:cNvPicPr>
          <p:nvPr/>
        </p:nvPicPr>
        <p:blipFill>
          <a:blip r:embed="rId2" cstate="print"/>
          <a:srcRect l="11610" t="3704" r="7120" b="62963"/>
          <a:stretch>
            <a:fillRect/>
          </a:stretch>
        </p:blipFill>
        <p:spPr bwMode="auto">
          <a:xfrm>
            <a:off x="2143108" y="4357694"/>
            <a:ext cx="4583892" cy="235743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7952" y="0"/>
            <a:ext cx="8572560" cy="68580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sz="4000" b="1" dirty="0" smtClean="0"/>
              <a:t>Научат …</a:t>
            </a:r>
            <a:endParaRPr lang="ru-RU" sz="3600" b="1" dirty="0" smtClean="0"/>
          </a:p>
          <a:p>
            <a:r>
              <a:rPr lang="ru-RU" sz="2000" dirty="0" smtClean="0"/>
              <a:t>Разрабатывать и создавать дизайн рекламной продукции</a:t>
            </a:r>
          </a:p>
          <a:p>
            <a:r>
              <a:rPr lang="ru-RU" sz="2000" dirty="0" smtClean="0"/>
              <a:t>Заниматься поиском рекламных идей</a:t>
            </a:r>
          </a:p>
          <a:p>
            <a:r>
              <a:rPr lang="ru-RU" sz="2000" dirty="0" smtClean="0"/>
              <a:t>Делать художественные эскизы</a:t>
            </a:r>
          </a:p>
          <a:p>
            <a:r>
              <a:rPr lang="ru-RU" sz="2000" dirty="0" smtClean="0"/>
              <a:t>Разрабатывать авторские рекламные проекты</a:t>
            </a:r>
          </a:p>
          <a:p>
            <a:r>
              <a:rPr lang="ru-RU" sz="2000" dirty="0" smtClean="0"/>
              <a:t>Составлять и оформлять тексты рекламных объявлений</a:t>
            </a:r>
          </a:p>
          <a:p>
            <a:r>
              <a:rPr lang="ru-RU" sz="2000" dirty="0" smtClean="0"/>
              <a:t>Производить рекламную продукцию (создавать модели, </a:t>
            </a:r>
          </a:p>
          <a:p>
            <a:pPr>
              <a:buNone/>
            </a:pPr>
            <a:r>
              <a:rPr lang="ru-RU" sz="2000" dirty="0" smtClean="0"/>
              <a:t>       макеты, сценарии)</a:t>
            </a:r>
          </a:p>
          <a:p>
            <a:r>
              <a:rPr lang="ru-RU" sz="2000" dirty="0" smtClean="0"/>
              <a:t>Разрабатывать средства продвижения рекламного продукта</a:t>
            </a:r>
          </a:p>
          <a:p>
            <a:r>
              <a:rPr lang="ru-RU" sz="2000" dirty="0" smtClean="0"/>
              <a:t>Готовить документы для регистрации авторского права на рекламный продукт</a:t>
            </a:r>
          </a:p>
          <a:p>
            <a:r>
              <a:rPr lang="ru-RU" sz="2000" dirty="0" smtClean="0"/>
              <a:t>Создавать сценарии и рекламные тексты</a:t>
            </a:r>
          </a:p>
          <a:p>
            <a:r>
              <a:rPr lang="ru-RU" sz="2000" dirty="0" smtClean="0"/>
              <a:t>Применять методы и приемы режиссуры при реализации рекламного проекта</a:t>
            </a:r>
            <a:endParaRPr lang="ru-RU" sz="1800" dirty="0" smtClean="0"/>
          </a:p>
          <a:p>
            <a:endParaRPr lang="ru-RU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0834" y="238800"/>
            <a:ext cx="8533166" cy="6286544"/>
          </a:xfrm>
        </p:spPr>
        <p:txBody>
          <a:bodyPr/>
          <a:lstStyle/>
          <a:p>
            <a:pPr algn="l"/>
            <a:r>
              <a:rPr lang="ru-RU" sz="3200" b="1" dirty="0" smtClean="0"/>
              <a:t>                 Выпускник может работать: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 рекламных агентствах различных организационно-правовых форм;</a:t>
            </a:r>
            <a:br>
              <a:rPr lang="ru-RU" sz="2400" dirty="0" smtClean="0"/>
            </a:br>
            <a:r>
              <a:rPr lang="ru-RU" sz="2400" dirty="0" smtClean="0"/>
              <a:t>В отделах рекламы и маркетинговых службах предприятий различных организационно-правовых форм;</a:t>
            </a:r>
            <a:br>
              <a:rPr lang="ru-RU" sz="2400" dirty="0" smtClean="0"/>
            </a:br>
            <a:r>
              <a:rPr lang="ru-RU" sz="2400" dirty="0" smtClean="0"/>
              <a:t>В организациях, связанных с выпуском рекламных изданий и иной рекламной продукции;</a:t>
            </a:r>
            <a:br>
              <a:rPr lang="ru-RU" sz="2400" dirty="0" smtClean="0"/>
            </a:br>
            <a:r>
              <a:rPr lang="ru-RU" sz="2400" dirty="0" smtClean="0"/>
              <a:t>В сервис-бюро различного профиля;</a:t>
            </a:r>
            <a:br>
              <a:rPr lang="ru-RU" sz="2400" dirty="0" smtClean="0"/>
            </a:br>
            <a:r>
              <a:rPr lang="ru-RU" sz="2400" dirty="0" smtClean="0"/>
              <a:t>В студиях кабельного телевидения;</a:t>
            </a:r>
            <a:br>
              <a:rPr lang="ru-RU" sz="2400" dirty="0" smtClean="0"/>
            </a:br>
            <a:r>
              <a:rPr lang="ru-RU" sz="2400" dirty="0" smtClean="0"/>
              <a:t>В дизайнерских отделах строительных и </a:t>
            </a:r>
            <a:br>
              <a:rPr lang="ru-RU" sz="2400" dirty="0" smtClean="0"/>
            </a:br>
            <a:r>
              <a:rPr lang="ru-RU" sz="2400" dirty="0" smtClean="0"/>
              <a:t>мебельных фирм;</a:t>
            </a:r>
            <a:br>
              <a:rPr lang="ru-RU" sz="2400" dirty="0" smtClean="0"/>
            </a:br>
            <a:r>
              <a:rPr lang="ru-RU" sz="2400" dirty="0" smtClean="0"/>
              <a:t>В видео и фото студиях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ue and ribbons template Segoe_TP010286705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TS010286705</Template>
  <TotalTime>313</TotalTime>
  <Words>254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Courier New</vt:lpstr>
      <vt:lpstr>Franklin Gothic Book</vt:lpstr>
      <vt:lpstr>Wingdings</vt:lpstr>
      <vt:lpstr>1_Blue and ribbons template Segoe_TP010286705</vt:lpstr>
      <vt:lpstr>Белый текст и шрифт Courier для слайдов с кодом</vt:lpstr>
      <vt:lpstr>Crop</vt:lpstr>
      <vt:lpstr>Специалист по рекламе</vt:lpstr>
      <vt:lpstr>Презентация PowerPoint</vt:lpstr>
      <vt:lpstr>Характеристики</vt:lpstr>
      <vt:lpstr>Должен знать</vt:lpstr>
      <vt:lpstr>Презентация PowerPoint</vt:lpstr>
      <vt:lpstr>Презентация PowerPoint</vt:lpstr>
      <vt:lpstr>                 Выпускник может работать: В рекламных агентствах различных организационно-правовых форм; В отделах рекламы и маркетинговых службах предприятий различных организационно-правовых форм; В организациях, связанных с выпуском рекламных изданий и иной рекламной продукции; В сервис-бюро различного профиля; В студиях кабельного телевидения; В дизайнерских отделах строительных и  мебельных фирм; В видео и фото студиях 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Евгенка</dc:creator>
  <cp:lastModifiedBy>Катя</cp:lastModifiedBy>
  <cp:revision>38</cp:revision>
  <dcterms:created xsi:type="dcterms:W3CDTF">2012-10-31T05:59:51Z</dcterms:created>
  <dcterms:modified xsi:type="dcterms:W3CDTF">2019-02-09T06:52:49Z</dcterms:modified>
</cp:coreProperties>
</file>